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756" r:id="rId7"/>
    <p:sldMasterId id="2147483840" r:id="rId8"/>
    <p:sldMasterId id="2147483876" r:id="rId9"/>
    <p:sldMasterId id="2147483888" r:id="rId10"/>
    <p:sldMasterId id="2147483912" r:id="rId11"/>
  </p:sldMasterIdLst>
  <p:sldIdLst>
    <p:sldId id="256" r:id="rId12"/>
    <p:sldId id="260" r:id="rId13"/>
    <p:sldId id="259" r:id="rId14"/>
    <p:sldId id="291" r:id="rId15"/>
    <p:sldId id="299" r:id="rId16"/>
    <p:sldId id="261" r:id="rId17"/>
    <p:sldId id="263" r:id="rId18"/>
    <p:sldId id="292" r:id="rId19"/>
    <p:sldId id="294" r:id="rId20"/>
    <p:sldId id="296" r:id="rId21"/>
    <p:sldId id="295" r:id="rId22"/>
    <p:sldId id="269" r:id="rId23"/>
    <p:sldId id="268" r:id="rId24"/>
    <p:sldId id="262" r:id="rId25"/>
    <p:sldId id="273" r:id="rId26"/>
    <p:sldId id="297" r:id="rId27"/>
    <p:sldId id="300" r:id="rId28"/>
    <p:sldId id="301" r:id="rId29"/>
    <p:sldId id="303" r:id="rId30"/>
    <p:sldId id="274" r:id="rId31"/>
    <p:sldId id="275" r:id="rId32"/>
    <p:sldId id="285" r:id="rId33"/>
    <p:sldId id="287" r:id="rId34"/>
    <p:sldId id="288" r:id="rId35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0066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FF89-50E8-4BFE-9925-8CC471DC3E0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32AE6-A26F-4D1B-BE3D-9E955589D4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614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887C-7CEB-4859-AA2B-AAF35C48CCD6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900E7-DCAB-4865-B565-7EC500481C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222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A47B-2DFC-4388-8607-32036EDF01BC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D2A2D-4AA5-4D94-9ABD-032BD7E44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32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613E2-0FC9-4038-974C-53A1D5250B9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80C79-0984-44F8-A417-6FA0BA3E38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534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AD78-1E39-4087-9BD6-FC1DDF16196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C05E6-8DA8-409A-84CC-AAAB7FAFCD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943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0EBF-1E67-4FB0-8C3C-CACB016EC13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2CFDB-76CF-42B6-A529-387C663894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24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304E-58CC-4250-87A4-2FD9F88648C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3DCD7-4CF6-4E7A-92B5-8045DD9403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9571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2E15-EF4E-47C8-9EB2-0F43180DBE9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697B8-25FD-456B-83DB-A0CD17E78C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6764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DD4D4-C041-4903-85BB-0D76B911F00F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916E3-B245-44A3-8913-E8AA14666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5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05AD-3C5A-4CB7-8E8F-0EE4537E120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8BF0D-136A-40BC-A287-AB90F5A397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1450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FC24-2E3A-4718-B5FA-81086877E1D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91F70-560B-4BD5-8704-C40FC03F0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5064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1928-BD15-4C66-9B26-B0977C87745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863CD-7E9E-4A1B-BC40-C47B0BE0CB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2501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86FC-2826-4F1D-9FBE-45B37B00A6E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37B10-C3D8-48C9-A79C-64D7E37640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2010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9CF3-2213-4C4E-8147-64972EE54F38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746B6-65AB-41F4-8913-31212CEA19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0639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A668-6C84-4297-A69B-F63DC74C4EC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2A115-AB26-4B78-B3D6-05F6053DE8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92624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E43E-497C-437D-A464-FA7C18C082D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6AD2B-9306-4E17-865E-A8EBD10299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74605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6B67-179F-48A0-AFE8-81AD79AC9F9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CFD35-5059-447B-8251-71F1D1624E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0442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5193-8D07-410C-913D-75EB4F114326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8B01B-1853-44A0-AAA9-DFAC2FE124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46474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3107-7976-4A70-BFF9-BE0EF14862D8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A3B0-9854-4055-B666-D4CB4B6E1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0436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115D-7736-41F2-843F-91399E96DE55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DE55E-6BF8-473C-AD6D-6EFEE03D7E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9050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D8D9-1060-4C80-8834-B66DF5401288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D0F45-3D4F-40F3-8E55-CAF5CDFFE2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6210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CA90-022E-4B97-8679-E305F9D58F0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E9658-B01D-4CDB-B250-36963F783C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0943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0CC7-4891-47DE-84D3-FC98BF421B0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0FF29-ECAF-4477-B2A5-A76DE31B4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46223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0D85-D2FE-47AC-90DB-09FDCB7A0EB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D982D-C55F-43E6-A8D2-24095E0DA5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856482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579A-0D68-4C33-8A58-24FF5C65DE9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D55AF-1C59-4001-A721-2B101E902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1550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3AB6-6D00-480B-9CD6-49062ED5A6D5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AC192-9AD1-4B05-8CBB-2DA4956CA1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8299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19EA-5543-4E7E-80C8-8DAA25C4853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87A21-BC53-447A-8AF8-5702026C3D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4969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838C-7E18-47EF-90DE-09F498331591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D1F11-1A1E-4704-94D3-A342F9B4AD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7790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8621-A2A1-49C3-87AE-E60BBFF1AA1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67B9-7575-46B2-BD73-4B5624F3E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91952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E43C-488A-4197-B8BE-A21DDA37D36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5616B-C6D4-45C2-AB1F-976CDBFEAD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42782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27FE-56B9-400D-BA77-4B80E2175765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E3B1A-C828-4855-A6E0-5799659CF8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0201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79FE-33E0-4B56-9136-95D4859AB45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F4CB1-9FF6-40F9-8FA4-F7BDBCF67A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69877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1C34-D561-451D-A14D-9B7A04EB8EB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50A-53D8-41BC-ACDE-1F08B9BE20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3298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8031-60F8-4FC4-8EC6-6E5D0170B5FF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58A0-BF59-4EFB-9D37-575212B25F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93450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1220-E160-438E-894F-F4513A0D711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45771-F282-49A2-BF91-C710D35FE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61248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92F6-E46B-4111-95E5-CF76E4FA47AF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7AEE3-C46A-45CB-AEDB-87C1F2A2AF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911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BCDF-5F12-4466-BC93-A28C8BEE0031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D3006-1111-4895-924D-B3933F0119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84422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FA5C-1C51-498A-8667-03AF621A46C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FF1C0-4EA8-439F-8846-1E52798D7B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9124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A4C5-E9EE-4A67-BB23-7489439158C5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E481-8FA0-4356-B2D5-59B099F3E9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512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E0CF3-7083-454C-AC17-642386D5DA2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76D81-33A1-41C9-A728-A66F0EF48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014970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80C2-98E3-4A3C-B669-18C78ABF2DA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C2173-4190-4EA8-8A6F-46AC13B2E2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29536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DA30-B572-48FA-8560-55B98ECF94F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BB0BE-402E-452D-9308-E07628957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4691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F23ED-4901-4A97-8FE5-DF286D28DF6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43E7F-8CAB-45BB-8AF5-277C54CE3E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3569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45AC8-3F25-4A36-B523-AF751BAED14E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563C9-4B8E-4F3F-AB17-457778AD97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517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B2C19-1C6C-4FB5-B912-755E52D3613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3C283-2FAC-42C4-A741-7F00ABCFF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65573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A32B-F12D-4C2A-9F7F-848EF4F215B6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49A59-B35E-4603-B1B8-D7AFD42F3B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10002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D6FC-41A5-42E7-9FAD-9408B7D517DB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7A975-72F4-4257-B6AB-C41810675C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782995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847D-B6BA-4468-8F5A-347E590F1D88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E30EC-722B-4237-8CAA-446E6F97A4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7330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43E4-0DB5-468B-9CA4-6A3609C5ADF6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E5DED-B338-424F-931E-5C83E09B2D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6968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906A-AB42-4790-A417-58672919D99C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8C469-509F-49E3-9B30-98106349B9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4340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A816-6EDF-421F-848D-08CB3879D45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0262-A081-433B-8E3D-B09F1509E2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8466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B53-7517-4167-AA20-8DF3626A57C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D070C-C7FE-4D3C-B4C9-E5D18008F0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35952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89DE2-DC9F-4249-9836-9CFCF303409E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913B4-379C-4C52-943F-21B0AC1687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5843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21948-568D-467A-B308-422BA768C2D5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7B799-7FD1-47C2-B492-6910EFC6F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5678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EFBD-B79C-4275-B728-569D04BC9E3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1C9B-4542-4379-A479-FCFF4192C4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754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C0F4-7BC3-4BF5-A660-F8A7C4BA77CE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433F-DF32-432A-ADD6-2308694FA7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3781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CD0E-14EB-4919-B074-B9523E39CFDC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5EAE9-AABC-4D62-B2E5-FFEADA671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6913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A756-F3C7-4291-8230-5536621C60CF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5912C-31BE-443E-BD62-80817CDB41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244655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49D2-D4AD-4ABD-8A89-191660F1BA0D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86D6-44D2-4C9E-9CED-A369D455B6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167440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0CC1-E1FB-42F0-9818-334AE7D5627F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B5DC-A194-4C37-9A8B-51FD62D0D9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24562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6D3FB-261A-4966-93D1-24AAB9888CA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EE1F5-4840-4076-9B1B-737511932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3645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29AF2-2B16-4B2A-B072-EB37B41625C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31121-B519-4520-93C3-CF56C58E90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6529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39AD-F959-4CB9-8533-26D1F9F8F95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FA61C-EB16-478C-AB17-DFA1E2CA65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322360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C5F1-23CA-47DF-AC30-430E3EFC4B36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8AAF-FD66-45D7-BCB3-7E8E065646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97256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8C67-C525-4D12-B671-4C2EF547590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D3DE1-76FF-4301-A1A2-444230BED9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75051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4B94-6D68-4BCA-B493-56CD9D3A4398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5363E-D9F6-4FA8-99AB-81EB029945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0713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86027-EE8E-4E48-A818-11FF01693045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1F8DB-1906-4D42-BAF8-4AB9A494E0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6268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0162-08F5-415C-8263-A6E427B642F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B6F32-B055-4FD7-A92F-3F4389E8AA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95917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979F-E175-4F06-AC1E-4826D18709F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728B8-32C1-4649-81BC-50EF6D9D6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66913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B4F2-241A-4CF4-B69F-79D619AAA07E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2A77D-911F-4E4B-A92D-6147CD13F2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0196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01CC-7370-4C4F-9334-B4DCD38922BD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D8F0F-A4CC-4E98-929F-24E1F4A6F3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4328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DA38-0F50-4163-BDF5-7D3CE280A88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76879-472D-4450-87ED-86AA66D23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96690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7518-3FF4-43AE-A22B-BC13B2E31A8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FB964-4D96-4B96-B256-39766ACC7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62082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BCE9-8E25-4306-A1A8-1189F1A1D62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48A8-DF7B-4121-B23A-232869B471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6176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30D4-59B0-4970-BB93-A76026C74A2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F1410-69C2-44EE-9494-F6BFF29CFF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71959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A1FC-8256-43F1-9778-9A7BDA97D166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2CD2C-5B1F-41F4-A41B-E2AE6F924E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90864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6C5B-48EF-44FA-8BFE-FCE561AD8B9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19820-A39E-470C-9A86-D4607BE807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0941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2DCA-49AE-43AA-AB8A-11DA4A7F7E7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64A71-444F-4EE7-88BD-97D717F294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786151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DDDD-BA40-4358-B00A-2D89C58657D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1BFAB-085F-4551-A07A-00D4F26055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8170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929A-FCD8-4F26-A178-FF09955F4A8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39887-AE0B-477C-A459-08548A1A2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264847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925B-CD47-4038-B26A-11CD3CDB9C2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94A7-FF4C-417C-B003-4E43769838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573375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9DD5-E469-4B1C-898D-1E26260A01BE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8D6C0-5F3B-4745-9A93-CA1E5262FF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757520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31B0-BB71-4A26-8FC8-63002FEC943C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ADD7D-B54C-4864-BFCA-27313D0FEC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955298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6C11-7391-4CDD-AC72-92223A2B978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B094D-D76B-4284-A0E7-515B72593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73048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8C792-6D7C-4F23-BDD2-A4E8215B78BB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14612-AC7D-4713-AA91-3E331ADA4D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543871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5D383-BF43-472C-855F-B86049074B3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35777-2A5F-45C6-83C4-A111CF1492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354181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B388-1B2D-4933-91EF-6D0589727BDE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A13D-7595-4F0F-A7F2-EFA550D0D9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553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84F6-8B14-47A0-8D43-8C7623605EE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B5D5A-84C1-448E-B786-3D6371DD2D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559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AE082-442A-493B-B4D0-7CDDF139E556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7988286-FE9D-4C6F-9AD7-631AAEC6DD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D74777-1614-4D1D-9513-82F9E9C3E381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F9BB030-E5E8-4B42-8300-ADE07EE395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DE32A1-B94F-4B52-BA60-4130EF94F768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32CEFD7-152A-407A-BF07-8FEA844F394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D47459-F93B-439A-AD9B-B4070C918AC8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19A32A-C2A9-4666-B7DC-88441B7CC6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03D0E7-AB2C-49C6-A401-AF740558062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C8DADC6-B8BC-412A-9323-84E87A4A48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4828B-0852-46D0-8C33-170FF0294125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B612AD8-F61D-4045-9657-0DD4EB13EC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3E7DE-64B0-4ED3-AA00-E4C62FE91F9C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F02C23A-B23B-45A7-BE75-0748979C63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6FD29-448D-4B77-A426-CC6EE776FE0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0002CC-346C-46A4-8CF4-5ABD60376D3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0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3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7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200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4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2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15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zateevo.ru/userfiles/image/Upalnamoch_Prava/00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flag.kremlin.ru/i/i-gerb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03" t="5157" r="27994" b="38551"/>
          <a:stretch>
            <a:fillRect/>
          </a:stretch>
        </p:blipFill>
        <p:spPr bwMode="auto">
          <a:xfrm>
            <a:off x="3932238" y="188913"/>
            <a:ext cx="10636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06450" y="1125538"/>
            <a:ext cx="7345363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правовой помощи детям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6309320"/>
            <a:ext cx="31239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ноября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88" r="28598"/>
          <a:stretch>
            <a:fillRect/>
          </a:stretch>
        </p:blipFill>
        <p:spPr bwMode="auto">
          <a:xfrm>
            <a:off x="433388" y="146050"/>
            <a:ext cx="25050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743200" y="635000"/>
            <a:ext cx="6005513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28</a:t>
            </a: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000000"/>
                </a:solidFill>
                <a:latin typeface="Monotype Corsiva" panose="03010101010201010101" pitchFamily="66" charset="0"/>
              </a:rPr>
              <a:t>Каждому</a:t>
            </a:r>
            <a:r>
              <a:rPr lang="ru-RU" altLang="ru-RU" sz="2400" b="1" i="1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b="1" i="1">
                <a:solidFill>
                  <a:srgbClr val="000000"/>
                </a:solidFill>
                <a:latin typeface="Monotype Corsiva" panose="03010101010201010101" pitchFamily="66" charset="0"/>
              </a:rPr>
              <a:t>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ними.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800" b="1" i="1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FF0000"/>
                </a:solidFill>
                <a:latin typeface="Monotype Corsiva" panose="03010101010201010101" pitchFamily="66" charset="0"/>
                <a:ea typeface="Arial Unicode MS" pitchFamily="34" charset="-128"/>
              </a:rPr>
              <a:t>(Все дети имеют право на частную жизнь)</a:t>
            </a: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5" descr="http://www.zateevo.ru/userfiles/image/Upalnamoch_Prava/01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5008563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292725" y="765175"/>
            <a:ext cx="3622675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29</a:t>
            </a: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Каждому                     гарантируется свобода мысли и слова.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0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(Все дети имеют право свободно выражать мнение, ребёнок имеет право на то, чтобы его мнение было услышано и принято во внимание, одновременно  ребенок должен уважать мнение других детей, в том числе и детей)</a:t>
            </a:r>
            <a:endParaRPr lang="ru-RU" altLang="ru-RU" sz="2000" b="1" i="1">
              <a:solidFill>
                <a:srgbClr val="0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556" y="366928"/>
            <a:ext cx="604867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Шпаргалка</a:t>
            </a:r>
          </a:p>
        </p:txBody>
      </p:sp>
      <p:pic>
        <p:nvPicPr>
          <p:cNvPr id="26628" name="Picture 8" descr="789886f96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48" r="41093"/>
          <a:stretch>
            <a:fillRect/>
          </a:stretch>
        </p:blipFill>
        <p:spPr bwMode="auto">
          <a:xfrm>
            <a:off x="6430963" y="1268413"/>
            <a:ext cx="251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/>
          </p:cNvSpPr>
          <p:nvPr/>
        </p:nvSpPr>
        <p:spPr bwMode="auto">
          <a:xfrm>
            <a:off x="209550" y="1268413"/>
            <a:ext cx="6415088" cy="46085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800" b="1" kern="0" dirty="0" smtClean="0">
                <a:solidFill>
                  <a:srgbClr val="000000"/>
                </a:solidFill>
                <a:latin typeface="Monotype Corsiva" pitchFamily="66" charset="0"/>
              </a:rPr>
              <a:t>        </a:t>
            </a:r>
            <a:r>
              <a:rPr lang="ru-RU" sz="2800" b="1" i="1" kern="0" dirty="0" smtClean="0">
                <a:solidFill>
                  <a:srgbClr val="C00000"/>
                </a:solidFill>
                <a:latin typeface="Monotype Corsiva" pitchFamily="66" charset="0"/>
              </a:rPr>
              <a:t>«Уважение к человеку – вот пробный камень</a:t>
            </a:r>
            <a:br>
              <a:rPr lang="ru-RU" sz="2800" b="1" i="1" kern="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i="1" kern="0" dirty="0" smtClean="0">
                <a:solidFill>
                  <a:srgbClr val="C00000"/>
                </a:solidFill>
                <a:latin typeface="Monotype Corsiva" pitchFamily="66" charset="0"/>
              </a:rPr>
              <a:t>	Если уважение к человеку будет заложено в сердцах людей, они неизбежно придут</a:t>
            </a:r>
            <a:r>
              <a:rPr lang="en-US" sz="2800" b="1" i="1" kern="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i="1" kern="0" dirty="0" smtClean="0">
                <a:solidFill>
                  <a:srgbClr val="C00000"/>
                </a:solidFill>
                <a:latin typeface="Monotype Corsiva" pitchFamily="66" charset="0"/>
              </a:rPr>
              <a:t>к созданию такой социальной, экономической</a:t>
            </a:r>
            <a:r>
              <a:rPr lang="en-US" sz="2800" b="1" i="1" kern="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i="1" kern="0" dirty="0" smtClean="0">
                <a:solidFill>
                  <a:srgbClr val="C00000"/>
                </a:solidFill>
                <a:latin typeface="Monotype Corsiva" pitchFamily="66" charset="0"/>
              </a:rPr>
              <a:t>политической системы, которая сделает это уважение непреложным законом».</a:t>
            </a:r>
          </a:p>
          <a:p>
            <a:pPr eaLnBrk="1" hangingPunct="1">
              <a:defRPr/>
            </a:pPr>
            <a:endParaRPr lang="ru-RU" sz="2800" b="1" i="1" kern="0" dirty="0">
              <a:solidFill>
                <a:srgbClr val="C00000"/>
              </a:solidFill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sz="2800" b="1" i="1" kern="0" dirty="0" smtClean="0">
                <a:solidFill>
                  <a:srgbClr val="000000"/>
                </a:solidFill>
                <a:latin typeface="Monotype Corsiva" pitchFamily="66" charset="0"/>
              </a:rPr>
              <a:t/>
            </a:r>
            <a:br>
              <a:rPr lang="ru-RU" sz="2800" b="1" i="1" kern="0" dirty="0" smtClean="0">
                <a:solidFill>
                  <a:srgbClr val="000000"/>
                </a:solidFill>
                <a:latin typeface="Monotype Corsiva" pitchFamily="66" charset="0"/>
              </a:rPr>
            </a:br>
            <a:r>
              <a:rPr lang="ru-RU" sz="2800" b="1" kern="0" dirty="0" smtClean="0">
                <a:solidFill>
                  <a:srgbClr val="000000"/>
                </a:solidFill>
                <a:latin typeface="Monotype Corsiva" pitchFamily="66" charset="0"/>
              </a:rPr>
              <a:t>                                  </a:t>
            </a:r>
            <a:r>
              <a:rPr lang="ru-RU" sz="2800" kern="0" dirty="0" smtClean="0">
                <a:solidFill>
                  <a:srgbClr val="000000"/>
                </a:solidFill>
                <a:latin typeface="Monotype Corsiva" pitchFamily="66" charset="0"/>
              </a:rPr>
              <a:t>Антуан де Сент-Экзюпери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5" descr="http://www.zateevo.ru/userfiles/image/Upalnamoch_Prava/00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3" y="385763"/>
            <a:ext cx="485457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13363" y="765175"/>
            <a:ext cx="3124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38.</a:t>
            </a: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1. Материнство и детство, семья находятся под защитой государства</a:t>
            </a:r>
          </a:p>
          <a:p>
            <a:pPr algn="r" eaLnBrk="1" hangingPunct="1">
              <a:spcBef>
                <a:spcPct val="50000"/>
              </a:spcBef>
            </a:pPr>
            <a:endParaRPr lang="ru-RU" altLang="ru-RU" sz="2800" b="1" i="1" u="sng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800" b="1" i="1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5641975" y="773113"/>
            <a:ext cx="29718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38.</a:t>
            </a:r>
            <a:r>
              <a:rPr lang="ru-RU" altLang="ru-RU" sz="3600" b="1" i="1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000" b="1" i="1">
                <a:solidFill>
                  <a:srgbClr val="000000"/>
                </a:solidFill>
                <a:latin typeface="Monotype Corsiva" panose="03010101010201010101" pitchFamily="66" charset="0"/>
              </a:rPr>
              <a:t>2. Забота о детях, их воспитание - равное право и обязанность родителей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4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(Защита интересов ребёнка являются предметом заботы семьи)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6" name="Picture 5" descr="http://www.zateevo.ru/userfiles/image/Upalnamoch_Prava/01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8938"/>
            <a:ext cx="5160963" cy="57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556" y="366928"/>
            <a:ext cx="604867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Шпаргалка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(календарь правовых дат)</a:t>
            </a:r>
          </a:p>
        </p:txBody>
      </p:sp>
      <p:pic>
        <p:nvPicPr>
          <p:cNvPr id="29700" name="Picture 8" descr="789886f96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48" r="41093"/>
          <a:stretch>
            <a:fillRect/>
          </a:stretch>
        </p:blipFill>
        <p:spPr bwMode="auto">
          <a:xfrm>
            <a:off x="6613525" y="1285875"/>
            <a:ext cx="251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323850" y="1500188"/>
            <a:ext cx="6911975" cy="4738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век - Век ребёнка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2001 – 2010 </a:t>
            </a:r>
            <a:r>
              <a:rPr lang="ru-RU" sz="2000" b="1" i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Международное десятилетие мира и ненасилия в интересах детей планеты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июня  - Международный день защиты детей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июня – Международный день детей – жертв агрессии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ноября -  День народного единства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 ноября – Всемирный день прав ребёнка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декабря День прав человека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 декабря – День Конституции Р Ф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2000" i="1" kern="0" dirty="0" smtClean="0">
                <a:solidFill>
                  <a:srgbClr val="000000"/>
                </a:solidFill>
              </a:rPr>
              <a:t>                                          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2400" i="1" kern="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2400" i="1" kern="0" dirty="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5" descr="http://www.zateevo.ru/userfiles/image/Upalnamoch_Prava/01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8" t="3114"/>
          <a:stretch>
            <a:fillRect/>
          </a:stretch>
        </p:blipFill>
        <p:spPr bwMode="auto">
          <a:xfrm>
            <a:off x="250825" y="180975"/>
            <a:ext cx="5427663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26150" y="765175"/>
            <a:ext cx="2743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39</a:t>
            </a:r>
            <a:r>
              <a:rPr lang="ru-RU" altLang="ru-RU" sz="2000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  <a:latin typeface="Monotype Corsiva" panose="03010101010201010101" pitchFamily="66" charset="0"/>
              </a:rPr>
              <a:t>Каждому                            гарантируется социальное обеспечение по возрасту, в случае болезни, инвалидности, потери кормильца, для воспитания детей и в иных случаях, установленных законом.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0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/>
            <a:endParaRPr lang="ru-RU" altLang="ru-RU" sz="20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endParaRPr lang="ru-RU" altLang="ru-RU" sz="20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20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(Все дети имеют право на наилучшую заботу)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55"/>
          <a:stretch>
            <a:fillRect/>
          </a:stretch>
        </p:blipFill>
        <p:spPr bwMode="auto">
          <a:xfrm>
            <a:off x="5545138" y="711200"/>
            <a:ext cx="356393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5256212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41</a:t>
            </a: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Каждый                                                 имеет право на охрану здоровья и медицинскую помощь.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800" b="1" i="1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8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altLang="ru-RU" sz="2400" b="1" i="1">
                <a:solidFill>
                  <a:srgbClr val="FF0000"/>
                </a:solidFill>
                <a:latin typeface="Monotype Corsiva" panose="03010101010201010101" pitchFamily="66" charset="0"/>
              </a:rPr>
              <a:t>Каждый ребенок имеет право получать медицинскую помощь и лечение любым способом, который поможет им сохранить здоровье)</a:t>
            </a:r>
            <a:br>
              <a:rPr lang="ru-RU" altLang="ru-RU" sz="2400" b="1" i="1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altLang="ru-RU" sz="24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292725" y="1052513"/>
            <a:ext cx="34353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43</a:t>
            </a: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Каждый                          имеет право на образование.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4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(Каждый ребенок имеет право на получение образования, которое даёт возможность  ему развиваться)</a:t>
            </a:r>
          </a:p>
        </p:txBody>
      </p:sp>
      <p:pic>
        <p:nvPicPr>
          <p:cNvPr id="33796" name="Picture 5" descr="http://www.zateevo.ru/userfiles/image/Upalnamoch_Prava/017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688"/>
            <a:ext cx="4754562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364163" y="628650"/>
            <a:ext cx="3455987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44</a:t>
            </a:r>
            <a:r>
              <a:rPr lang="ru-RU" altLang="ru-RU" sz="2000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  <a:latin typeface="Monotype Corsiva" panose="03010101010201010101" pitchFamily="66" charset="0"/>
              </a:rPr>
              <a:t>Каждому  гарантируется свобода литературного, художественного, научного, технического и других видов творчества, преподавания. Интеллектуальная собственность охраняется законом.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0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FF0000"/>
                </a:solidFill>
                <a:latin typeface="Monotype Corsiva" panose="03010101010201010101" pitchFamily="66" charset="0"/>
              </a:rPr>
              <a:t>(Все дети имеют право играть и отдыхать в таких условиях, которые способствуют  их творческому и культурному развитию, занятию искусством)</a:t>
            </a:r>
          </a:p>
        </p:txBody>
      </p:sp>
      <p:pic>
        <p:nvPicPr>
          <p:cNvPr id="35844" name="Picture 6" descr="http://www.zateevo.ru/userfiles/image/Upalnamoch_Prava/20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98488"/>
            <a:ext cx="4795837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http://www.zateevo.ru/userfiles/image/Upalnamoch_Prava/00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50975"/>
            <a:ext cx="401161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4264025" y="1457325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человека – принципы, нормы и правила взаимоотношений между людьми и государствами, обеспечивающие возможность человеку действовать по своему усмотрению или получать определённые блага.</a:t>
            </a:r>
          </a:p>
          <a:p>
            <a:pPr algn="ctr"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  Права человека предполагают законодательно закрепленную возможность получать человеком материальные, духовные и иные блага, свободы – действовать по своему решению без чьей-либо санкции. </a:t>
            </a:r>
          </a:p>
          <a:p>
            <a:pPr algn="ctr"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Права человека – важнейшая  общечеловеческая ценность.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400943"/>
            <a:ext cx="604867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Шпаргалка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(словарь правоведческих терминов)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003800" y="660400"/>
            <a:ext cx="39068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45.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latin typeface="Monotype Corsiva" panose="03010101010201010101" pitchFamily="66" charset="0"/>
              </a:rPr>
              <a:t>Государственная защита прав и свобод человека и гражданина в Российской Федерации гарантируется.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46.</a:t>
            </a:r>
            <a:r>
              <a:rPr lang="ru-RU" altLang="ru-RU" b="1" i="1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latin typeface="Monotype Corsiva" panose="03010101010201010101" pitchFamily="66" charset="0"/>
              </a:rPr>
              <a:t>Каждому  гарантируется судебная защита его прав и свобод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48.</a:t>
            </a:r>
          </a:p>
          <a:p>
            <a:pPr algn="ctr" eaLnBrk="1" hangingPunct="1"/>
            <a:r>
              <a:rPr lang="ru-RU" altLang="ru-RU" b="1" i="1">
                <a:solidFill>
                  <a:srgbClr val="000000"/>
                </a:solidFill>
                <a:latin typeface="Monotype Corsiva" panose="03010101010201010101" pitchFamily="66" charset="0"/>
              </a:rPr>
              <a:t>Каждому гарантируется право на получение квалифицированной юридической помощи</a:t>
            </a:r>
          </a:p>
          <a:p>
            <a:pPr algn="r" eaLnBrk="1" hangingPunct="1">
              <a:spcBef>
                <a:spcPct val="50000"/>
              </a:spcBef>
            </a:pPr>
            <a:endParaRPr lang="ru-RU" altLang="ru-RU" b="1" i="1" u="sng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altLang="ru-RU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FF0000"/>
                </a:solidFill>
                <a:latin typeface="Monotype Corsiva" panose="03010101010201010101" pitchFamily="66" charset="0"/>
              </a:rPr>
              <a:t>(Все взрослые всегда должны поступать так, что обеспечить интересы детей)</a:t>
            </a:r>
          </a:p>
        </p:txBody>
      </p:sp>
      <p:pic>
        <p:nvPicPr>
          <p:cNvPr id="36868" name="Picture 5" descr="http://www.zateevo.ru/userfiles/image/Upalnamoch_Prava/004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6400"/>
            <a:ext cx="46228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5" descr="http://www.zateevo.ru/userfiles/image/Upalnamoch_Prava/01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254000"/>
            <a:ext cx="53848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011863" y="865188"/>
            <a:ext cx="2743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52</a:t>
            </a:r>
            <a:r>
              <a:rPr lang="ru-RU" altLang="ru-RU" sz="2000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000000"/>
                </a:solidFill>
                <a:latin typeface="Monotype Corsiva" panose="03010101010201010101" pitchFamily="66" charset="0"/>
              </a:rPr>
              <a:t>Права потерпевших          от преступлений и злоупотреблений властью охраняются законом. Государство обеспечивает потерпевшим доступ к правосудию и компенсацию причиненного ущерба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0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0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(Каждый ребенок имеет право на защиту и помощь)в любой сложной ситуации)</a:t>
            </a:r>
            <a:endParaRPr lang="ru-RU" altLang="ru-RU" sz="32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8047038" y="6551613"/>
            <a:ext cx="1027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ru-RU" sz="1400" b="1">
              <a:solidFill>
                <a:srgbClr val="006600"/>
              </a:solidFill>
              <a:latin typeface="Monotype Corsiva" panose="03010101010201010101" pitchFamily="66" charset="0"/>
            </a:endParaRPr>
          </a:p>
          <a:p>
            <a:pPr algn="ctr" eaLnBrk="1" hangingPunct="1"/>
            <a:endParaRPr lang="ru-RU" altLang="ru-RU" sz="1400" b="1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0525"/>
            <a:ext cx="35814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24300" y="628650"/>
            <a:ext cx="489585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61</a:t>
            </a: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Гражданин Российской Федерации не может быть выслан за пределы Российской Федерации или выдан другому государству.  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2800" b="1" i="1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(Все дети имеют право жить в своей стране)</a:t>
            </a:r>
            <a:endParaRPr lang="ru-RU" altLang="ru-RU" sz="2800" b="1" i="1">
              <a:solidFill>
                <a:srgbClr val="FF0000"/>
              </a:solidFill>
              <a:latin typeface="Monotype Corsiva" panose="03010101010201010101" pitchFamily="66" charset="0"/>
              <a:ea typeface="Arial Unicode MS" pitchFamily="34" charset="-128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28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0688"/>
            <a:ext cx="3611563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708400" y="692150"/>
            <a:ext cx="4902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54</a:t>
            </a: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Закон, устанавливающий или отягчающий ответственность, обратной силы не имеет.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i="1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8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(Все дети, поступившие плохо, даже  совершившие преступление, имеют право  на справедливое отношение к ним со стороны общества и государства)</a:t>
            </a:r>
            <a:r>
              <a:rPr lang="ru-RU" altLang="ru-RU" sz="2800" b="1" i="1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3929058" y="1928802"/>
            <a:ext cx="3870325" cy="17637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i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определяют будущее, потому что они уже живут </a:t>
            </a:r>
            <a:r>
              <a:rPr lang="ru-RU" sz="3600" b="1" i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будущим. </a:t>
            </a:r>
            <a:endParaRPr lang="ru-RU" sz="3600" b="1" i="1" kern="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2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flipH="1">
            <a:off x="714348" y="642918"/>
            <a:ext cx="2214121" cy="30332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357158" y="3643314"/>
            <a:ext cx="3332163" cy="12842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endParaRPr lang="ru-RU" sz="4000" b="1" i="1" kern="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 Путин –</a:t>
            </a:r>
          </a:p>
          <a:p>
            <a:pPr algn="l" eaLnBrk="1" hangingPunct="1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Президент </a:t>
            </a:r>
          </a:p>
          <a:p>
            <a:pPr algn="l" eaLnBrk="1" hangingPunct="1"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ru-RU" sz="4000" b="1" i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kern="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Rectangle 11">
            <a:hlinkClick r:id="rId2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68" name="Rectangle 12">
            <a:hlinkClick r:id="rId2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Rectangle 2"/>
          <p:cNvSpPr txBox="1">
            <a:spLocks/>
          </p:cNvSpPr>
          <p:nvPr/>
        </p:nvSpPr>
        <p:spPr bwMode="auto">
          <a:xfrm>
            <a:off x="2643174" y="357166"/>
            <a:ext cx="5903913" cy="10429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«В мире мудрых мыслей»</a:t>
            </a:r>
            <a:r>
              <a:rPr lang="ru-RU" sz="4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4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4000" kern="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8" grpId="0" autoUpdateAnimBg="0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zateevo.ru/userfiles/image/Upalnamoch_Prava/00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0813"/>
            <a:ext cx="4491038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4810125" y="1371600"/>
            <a:ext cx="40100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u="sng">
                <a:latin typeface="Monotype Corsiva" panose="03010101010201010101" pitchFamily="66" charset="0"/>
              </a:rPr>
              <a:t>Статья 1. </a:t>
            </a:r>
          </a:p>
          <a:p>
            <a:pPr algn="ctr" eaLnBrk="1" hangingPunct="1"/>
            <a:endParaRPr lang="ru-RU" altLang="ru-RU" sz="2400" b="1" i="1" u="sng">
              <a:latin typeface="Monotype Corsiva" panose="03010101010201010101" pitchFamily="66" charset="0"/>
            </a:endParaRPr>
          </a:p>
          <a:p>
            <a:pPr algn="ctr" eaLnBrk="1" hangingPunct="1"/>
            <a:r>
              <a:rPr lang="ru-RU" altLang="ru-RU" sz="3600" b="1" i="1">
                <a:latin typeface="Monotype Corsiva" panose="03010101010201010101" pitchFamily="66" charset="0"/>
              </a:rPr>
              <a:t>Ребёнком является каждый человек до достижения  18-летнего возраста.</a:t>
            </a:r>
          </a:p>
          <a:p>
            <a:pPr algn="ctr" eaLnBrk="1" hangingPunct="1"/>
            <a:endParaRPr lang="ru-RU" altLang="ru-RU" sz="3600" b="1" i="1">
              <a:latin typeface="Monotype Corsiva" panose="03010101010201010101" pitchFamily="66" charset="0"/>
            </a:endParaRPr>
          </a:p>
          <a:p>
            <a:pPr algn="r" eaLnBrk="1" hangingPunct="1"/>
            <a:r>
              <a:rPr lang="ru-RU" altLang="ru-RU" sz="3600" b="1" i="1">
                <a:latin typeface="Monotype Corsiva" panose="03010101010201010101" pitchFamily="66" charset="0"/>
              </a:rPr>
              <a:t> </a:t>
            </a:r>
            <a:r>
              <a:rPr lang="ru-RU" altLang="ru-RU" sz="2400" b="1" i="1" u="sng">
                <a:latin typeface="Monotype Corsiva" panose="03010101010201010101" pitchFamily="66" charset="0"/>
              </a:rPr>
              <a:t>Конвенция о правах ребенка</a:t>
            </a:r>
            <a:endParaRPr lang="ru-RU" altLang="ru-RU" sz="2400" b="1" i="1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5" descr="http://www.zateevo.ru/userfiles/image/Upalnamoch_Prava/005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0813"/>
            <a:ext cx="5400675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795963" y="836613"/>
            <a:ext cx="310038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7.</a:t>
            </a:r>
            <a:r>
              <a:rPr lang="ru-RU" altLang="ru-RU" sz="3200" b="1" i="1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000000"/>
                </a:solidFill>
                <a:latin typeface="Monotype Corsiva" panose="03010101010201010101" pitchFamily="66" charset="0"/>
              </a:rPr>
              <a:t>1. Российская Федерация - социальное государство, политика которого направлена на создание условий, обеспечивающих достойную жизнь и свободное развитие человека </a:t>
            </a:r>
            <a:r>
              <a:rPr lang="ru-RU" altLang="ru-RU" sz="2400" b="1" i="1">
                <a:latin typeface="Monotype Corsiva" panose="03010101010201010101" pitchFamily="66" charset="0"/>
              </a:rPr>
              <a:t>.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4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076825" y="628650"/>
            <a:ext cx="3671888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 7</a:t>
            </a:r>
            <a:r>
              <a:rPr lang="ru-RU" altLang="ru-RU" b="1" i="1">
                <a:solidFill>
                  <a:srgbClr val="000000"/>
                </a:solidFill>
                <a:latin typeface="Monotype Corsiva" panose="03010101010201010101" pitchFamily="66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000000"/>
                </a:solidFill>
                <a:latin typeface="Monotype Corsiva" panose="03010101010201010101" pitchFamily="66" charset="0"/>
              </a:rPr>
              <a:t>2. В Российской Федерации охраняются труд и здоровье людей, устанавливается гарантированный минимальный размер оплаты труда, обеспечивается государственная поддержка семьи, материнства, отцовства и детства, инвалидов и пожилых граждан, развивается система социальных служб, устанавливаются государственные пенсии, пособия и иные гарантии социальной защиты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i="1">
                <a:solidFill>
                  <a:srgbClr val="FF0000"/>
                </a:solidFill>
                <a:latin typeface="Monotype Corsiva" panose="03010101010201010101" pitchFamily="66" charset="0"/>
              </a:rPr>
              <a:t>(Дети с ограниченными возможностями имеют право на особую заботу и образование, которые помогут им развиваться и вести полноценную и достойную жизнь.</a:t>
            </a:r>
            <a:r>
              <a:rPr lang="ru-RU" altLang="ru-RU">
                <a:solidFill>
                  <a:srgbClr val="FF0000"/>
                </a:solidFill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9460" name="Picture 5" descr="http://www.zateevo.ru/userfiles/image/Upalnamoch_Prava/015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"/>
            <a:ext cx="48006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 descr="http://www.zateevo.ru/userfiles/image/Upalnamoch_Prava/00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700"/>
            <a:ext cx="51689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729288" y="1293813"/>
            <a:ext cx="320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19.</a:t>
            </a:r>
          </a:p>
          <a:p>
            <a:pPr algn="ctr" eaLnBrk="1" hangingPunct="1"/>
            <a:r>
              <a:rPr lang="ru-RU" altLang="ru-RU" sz="2400" b="1" i="1">
                <a:solidFill>
                  <a:srgbClr val="000000"/>
                </a:solidFill>
                <a:latin typeface="Monotype Corsiva" panose="03010101010201010101" pitchFamily="66" charset="0"/>
              </a:rPr>
              <a:t>Государство гарантирует равенство прав и свобод человека и гражданина  </a:t>
            </a:r>
          </a:p>
          <a:p>
            <a:pPr algn="ctr" eaLnBrk="1" hangingPunct="1"/>
            <a:r>
              <a:rPr lang="ru-RU" altLang="ru-RU" sz="2400" b="1" i="1">
                <a:solidFill>
                  <a:srgbClr val="000000"/>
                </a:solidFill>
                <a:latin typeface="Monotype Corsiva" panose="03010101010201010101" pitchFamily="66" charset="0"/>
              </a:rPr>
              <a:t>независимо от пола, расы, национальности, языка, происхождения, и имущественного положения.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altLang="ru-RU" sz="24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(Все дети равны)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556" y="611323"/>
            <a:ext cx="604867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Шпаргалка</a:t>
            </a:r>
          </a:p>
        </p:txBody>
      </p:sp>
      <p:pic>
        <p:nvPicPr>
          <p:cNvPr id="21508" name="Picture 8" descr="789886f96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48" r="41093"/>
          <a:stretch>
            <a:fillRect/>
          </a:stretch>
        </p:blipFill>
        <p:spPr bwMode="auto">
          <a:xfrm>
            <a:off x="6430963" y="1268413"/>
            <a:ext cx="251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213" y="1268413"/>
            <a:ext cx="6102350" cy="4303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600" b="1" i="1" kern="0" dirty="0">
                <a:latin typeface="Times New Roman" pitchFamily="18" charset="0"/>
                <a:cs typeface="Times New Roman" pitchFamily="18" charset="0"/>
              </a:rPr>
              <a:t>Законы пишутся для обыкновенных людей, поэтому они должны основываться на обыкновенных правилах здравого смысла</a:t>
            </a:r>
            <a:r>
              <a:rPr lang="ru-RU" sz="3600" kern="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36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600" kern="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Джефферсон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5" descr="http://www.zateevo.ru/userfiles/image/Upalnamoch_Prava/007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260350"/>
            <a:ext cx="527685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886450" y="1052513"/>
            <a:ext cx="287972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Статья 20.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 b="1" i="1">
                <a:solidFill>
                  <a:srgbClr val="000000"/>
                </a:solidFill>
                <a:latin typeface="Monotype Corsiva" panose="03010101010201010101" pitchFamily="66" charset="0"/>
              </a:rPr>
              <a:t> Все имеют право на жизнь </a:t>
            </a:r>
          </a:p>
          <a:p>
            <a:pPr algn="r" eaLnBrk="1" hangingPunct="1">
              <a:spcBef>
                <a:spcPct val="50000"/>
              </a:spcBef>
            </a:pPr>
            <a:endParaRPr lang="ru-RU" altLang="ru-RU" sz="2800" b="1" i="1" u="sng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ru-RU" altLang="ru-RU" sz="2800" b="1" i="1" u="sng">
                <a:solidFill>
                  <a:srgbClr val="000000"/>
                </a:solidFill>
                <a:latin typeface="Monotype Corsiva" panose="03010101010201010101" pitchFamily="66" charset="0"/>
              </a:rPr>
              <a:t>Конституция РФ</a:t>
            </a:r>
          </a:p>
          <a:p>
            <a:pPr algn="r" eaLnBrk="1" hangingPunct="1">
              <a:spcBef>
                <a:spcPct val="50000"/>
              </a:spcBef>
            </a:pPr>
            <a:endParaRPr lang="ru-RU" altLang="ru-RU" sz="2800" b="1" i="1" u="sng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>
                <a:solidFill>
                  <a:srgbClr val="FF0000"/>
                </a:solidFill>
                <a:latin typeface="Monotype Corsiva" panose="03010101010201010101" pitchFamily="66" charset="0"/>
              </a:rPr>
              <a:t>(Каждый ребенок имеет право на жизнь)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43200" y="6239666"/>
            <a:ext cx="4133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 должен это знать!</a:t>
            </a:r>
            <a:endParaRPr lang="ru-RU" sz="2800" b="1" i="1" dirty="0">
              <a:ln w="31550" cmpd="sng">
                <a:gradFill>
                  <a:gsLst>
                    <a:gs pos="25000">
                      <a:srgbClr val="4F81BD">
                        <a:shade val="25000"/>
                        <a:satMod val="190000"/>
                      </a:srgbClr>
                    </a:gs>
                    <a:gs pos="80000">
                      <a:srgbClr val="4F81BD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556" y="366928"/>
            <a:ext cx="604867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Шпаргалка</a:t>
            </a:r>
          </a:p>
        </p:txBody>
      </p:sp>
      <p:pic>
        <p:nvPicPr>
          <p:cNvPr id="23556" name="Picture 8" descr="789886f96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48" r="41093"/>
          <a:stretch>
            <a:fillRect/>
          </a:stretch>
        </p:blipFill>
        <p:spPr bwMode="auto">
          <a:xfrm>
            <a:off x="6430963" y="1268413"/>
            <a:ext cx="251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323850" y="1268413"/>
            <a:ext cx="6551613" cy="28797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Знать законы — </a:t>
            </a:r>
          </a:p>
          <a:p>
            <a:pPr eaLnBrk="1" hangingPunct="1">
              <a:defRPr/>
            </a:pPr>
            <a:r>
              <a:rPr lang="ru-RU" sz="4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значит воспринять не их слова, но их содержание и 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82242CB29B024FA6A12DB9B5739125" ma:contentTypeVersion="0" ma:contentTypeDescription="Создание документа." ma:contentTypeScope="" ma:versionID="00b38e6e9118f8e590977d038d0622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DEA73-352F-4907-AFBE-5405AA712A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5227CC-05B5-4D51-922E-F6E55AA19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B3AE0D-A96E-475C-B208-F0E41A356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961</Words>
  <Application>Microsoft Office PowerPoint</Application>
  <PresentationFormat>Экран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Тема Office</vt:lpstr>
      <vt:lpstr>1_Тема Office</vt:lpstr>
      <vt:lpstr>2_Тема Office</vt:lpstr>
      <vt:lpstr>9_Тема Office</vt:lpstr>
      <vt:lpstr>16_Тема Office</vt:lpstr>
      <vt:lpstr>3_Тема Office</vt:lpstr>
      <vt:lpstr>4_Тема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АГНОиПНО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Кошелева Ирина Альбертовна</dc:creator>
  <cp:lastModifiedBy>Пользователь Windows</cp:lastModifiedBy>
  <cp:revision>46</cp:revision>
  <cp:lastPrinted>2013-10-31T12:37:12Z</cp:lastPrinted>
  <dcterms:created xsi:type="dcterms:W3CDTF">2013-10-31T09:17:31Z</dcterms:created>
  <dcterms:modified xsi:type="dcterms:W3CDTF">2021-11-26T08:49:07Z</dcterms:modified>
</cp:coreProperties>
</file>